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837" r:id="rId4"/>
    <p:sldId id="259" r:id="rId5"/>
    <p:sldId id="260" r:id="rId6"/>
    <p:sldId id="261" r:id="rId7"/>
    <p:sldId id="262" r:id="rId8"/>
    <p:sldId id="755" r:id="rId9"/>
    <p:sldId id="805" r:id="rId10"/>
    <p:sldId id="848" r:id="rId11"/>
    <p:sldId id="839" r:id="rId12"/>
    <p:sldId id="840" r:id="rId13"/>
    <p:sldId id="842" r:id="rId14"/>
    <p:sldId id="843" r:id="rId15"/>
    <p:sldId id="844" r:id="rId16"/>
    <p:sldId id="845" r:id="rId17"/>
    <p:sldId id="788" r:id="rId18"/>
    <p:sldId id="834" r:id="rId19"/>
    <p:sldId id="847" r:id="rId20"/>
    <p:sldId id="585" r:id="rId21"/>
    <p:sldId id="407" r:id="rId22"/>
    <p:sldId id="417" r:id="rId23"/>
    <p:sldId id="281" r:id="rId24"/>
    <p:sldId id="275" r:id="rId25"/>
    <p:sldId id="276" r:id="rId26"/>
    <p:sldId id="277" r:id="rId27"/>
    <p:sldId id="278" r:id="rId28"/>
    <p:sldId id="283" r:id="rId29"/>
    <p:sldId id="284" r:id="rId30"/>
    <p:sldId id="309" r:id="rId31"/>
    <p:sldId id="310" r:id="rId32"/>
    <p:sldId id="288" r:id="rId33"/>
    <p:sldId id="289" r:id="rId34"/>
    <p:sldId id="581"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9/7/2022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9/7/2022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9/7/2022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7/09/2022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0" name="Rectangle 9"/>
          <p:cNvSpPr/>
          <p:nvPr/>
        </p:nvSpPr>
        <p:spPr>
          <a:xfrm>
            <a:off x="728015" y="5943600"/>
            <a:ext cx="7632847" cy="769441"/>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12 Safar 1444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09 September 2022 </a:t>
            </a: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sp>
        <p:nvSpPr>
          <p:cNvPr id="3" name="Rectangle 2"/>
          <p:cNvSpPr/>
          <p:nvPr/>
        </p:nvSpPr>
        <p:spPr>
          <a:xfrm>
            <a:off x="0" y="0"/>
            <a:ext cx="9144000" cy="5943600"/>
          </a:xfrm>
          <a:prstGeom prst="rect">
            <a:avLst/>
          </a:prstGeom>
          <a:blipFill dpi="0" rotWithShape="1">
            <a:blip r:embed="rId3">
              <a:alphaModFix amt="24000"/>
            </a:blip>
            <a:srcRect/>
            <a:stretch>
              <a:fillRect l="-2278" r="-692" b="-103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stretch>
                  <a:fillRect l="-2000" r="-2000"/>
                </a:stretch>
              </a:blipFill>
            </a:endParaRPr>
          </a:p>
        </p:txBody>
      </p:sp>
      <p:pic>
        <p:nvPicPr>
          <p:cNvPr id="6146" name="Picture 2" descr="316px-Coat_of_arms_of_Terenggan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5860" y="4450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31553" y="1806714"/>
            <a:ext cx="8836247"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A</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gama </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rPr>
              <a:t>erengganu</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438400" y="2556520"/>
            <a:ext cx="4343400" cy="720080"/>
          </a:xfrm>
          <a:prstGeom prst="rect">
            <a:avLst/>
          </a:prstGeo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a:t>
            </a:r>
            <a:r>
              <a:rPr lang="ms-MY" sz="1800" b="1" spc="50" dirty="0" smtClean="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36 / 2022</a:t>
            </a:r>
            <a:endParaRPr lang="en-US" sz="1800" b="1" spc="50" dirty="0">
              <a:ln w="11430"/>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419100" y="3688140"/>
            <a:ext cx="8382000" cy="1569660"/>
          </a:xfrm>
          <a:prstGeom prst="rect">
            <a:avLst/>
          </a:prstGeom>
        </p:spPr>
        <p:txBody>
          <a:bodyPr wrap="square">
            <a:spAutoFit/>
            <a:scene3d>
              <a:camera prst="orthographicFront"/>
              <a:lightRig rig="threePt" dir="t"/>
            </a:scene3d>
            <a:sp3d extrusionH="57150">
              <a:bevelT w="38100" h="38100" prst="angle"/>
            </a:sp3d>
          </a:bodyPr>
          <a:lstStyle/>
          <a:p>
            <a:pPr algn="ctr"/>
            <a:r>
              <a:rPr lang="it-IT" sz="4800"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latin typeface="Arial Black" pitchFamily="34" charset="0"/>
              </a:rPr>
              <a:t>SEMANGAT KEJIRANAN DAN PERPADUAN</a:t>
            </a:r>
            <a:endParaRPr lang="en-US" sz="4800"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latin typeface="Arial Black" pitchFamily="34" charset="0"/>
            </a:endParaRPr>
          </a:p>
        </p:txBody>
      </p:sp>
    </p:spTree>
    <p:extLst>
      <p:ext uri="{BB962C8B-B14F-4D97-AF65-F5344CB8AC3E}">
        <p14:creationId xmlns:p14="http://schemas.microsoft.com/office/powerpoint/2010/main" val="4160572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533400" y="228600"/>
            <a:ext cx="8077199" cy="762000"/>
          </a:xfrm>
          <a:prstGeom prst="snip2DiagRect">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 Nabi Muhammad SAW</a:t>
            </a:r>
          </a:p>
        </p:txBody>
      </p:sp>
      <p:sp>
        <p:nvSpPr>
          <p:cNvPr id="7" name="Rectangle 6"/>
          <p:cNvSpPr/>
          <p:nvPr/>
        </p:nvSpPr>
        <p:spPr>
          <a:xfrm>
            <a:off x="990600" y="3581400"/>
            <a:ext cx="7420668" cy="2554545"/>
          </a:xfrm>
          <a:prstGeom prst="rect">
            <a:avLst/>
          </a:prstGeom>
        </p:spPr>
        <p:txBody>
          <a:bodyPr wrap="square">
            <a:spAutoFit/>
          </a:bodyPr>
          <a:lstStyle/>
          <a:p>
            <a:pPr algn="just"/>
            <a:r>
              <a:rPr lang="en-US" sz="3200" b="1" dirty="0">
                <a:ln w="1905"/>
                <a:effectLst>
                  <a:innerShdw blurRad="69850" dist="43180" dir="5400000">
                    <a:srgbClr val="000000">
                      <a:alpha val="65000"/>
                    </a:srgbClr>
                  </a:innerShdw>
                </a:effectLst>
              </a:rPr>
              <a:t>Yang </a:t>
            </a:r>
            <a:r>
              <a:rPr lang="en-US" sz="3200" b="1" dirty="0" err="1" smtClean="0">
                <a:ln w="1905"/>
                <a:effectLst>
                  <a:innerShdw blurRad="69850" dist="43180" dir="5400000">
                    <a:srgbClr val="000000">
                      <a:alpha val="65000"/>
                    </a:srgbClr>
                  </a:innerShdw>
                </a:effectLst>
              </a:rPr>
              <a:t>bermaksud</a:t>
            </a:r>
            <a:r>
              <a:rPr lang="en-US" sz="3200" b="1" dirty="0" smtClean="0">
                <a:ln w="1905"/>
                <a:effectLst>
                  <a:innerShdw blurRad="69850" dist="43180" dir="5400000">
                    <a:srgbClr val="000000">
                      <a:alpha val="65000"/>
                    </a:srgbClr>
                  </a:innerShdw>
                </a:effectLst>
              </a:rPr>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pt-B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“Jibril </a:t>
            </a:r>
            <a:r>
              <a:rPr lang="pt-B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sentiasa mewasiatkan kepadaku supaya berbuat baik kepada jiran sehinggalah aku merasakan jiran itu boleh menjadi pewarisnya.”</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Rectangle 2"/>
          <p:cNvSpPr/>
          <p:nvPr/>
        </p:nvSpPr>
        <p:spPr>
          <a:xfrm>
            <a:off x="1189931" y="1219200"/>
            <a:ext cx="6840334" cy="2123658"/>
          </a:xfrm>
          <a:prstGeom prst="rect">
            <a:avLst/>
          </a:prstGeom>
        </p:spPr>
        <p:txBody>
          <a:bodyPr wrap="none">
            <a:spAutoFit/>
          </a:bodyPr>
          <a:lstStyle/>
          <a:p>
            <a:pPr algn="ctr"/>
            <a:r>
              <a:rPr lang="ar-SA" sz="6600" b="1" dirty="0">
                <a:cs typeface="ACAJawi - Biasa" pitchFamily="2" charset="-78"/>
              </a:rPr>
              <a:t>مَا زَالَ جِبْرِيْلُ يُوصِيْنِي بِالْجَارِ </a:t>
            </a:r>
            <a:endParaRPr lang="en-US" sz="6600" b="1" dirty="0" smtClean="0">
              <a:cs typeface="ACAJawi - Biasa" pitchFamily="2" charset="-78"/>
            </a:endParaRPr>
          </a:p>
          <a:p>
            <a:pPr algn="ctr"/>
            <a:r>
              <a:rPr lang="ar-SA" sz="6600" b="1" dirty="0" smtClean="0">
                <a:cs typeface="ACAJawi - Biasa" pitchFamily="2" charset="-78"/>
              </a:rPr>
              <a:t>حَتَّى </a:t>
            </a:r>
            <a:r>
              <a:rPr lang="ar-SA" sz="6600" b="1" dirty="0">
                <a:cs typeface="ACAJawi - Biasa" pitchFamily="2" charset="-78"/>
              </a:rPr>
              <a:t>ظَنَنْتُ إِنَّهُ سَيُوَرِّثُهُ</a:t>
            </a:r>
            <a:endParaRPr lang="en-US" sz="6600" b="1" dirty="0">
              <a:cs typeface="ACAJawi - Biasa" pitchFamily="2" charset="-78"/>
            </a:endParaRPr>
          </a:p>
        </p:txBody>
      </p:sp>
      <p:sp>
        <p:nvSpPr>
          <p:cNvPr id="4" name="Rectangle 3"/>
          <p:cNvSpPr/>
          <p:nvPr/>
        </p:nvSpPr>
        <p:spPr>
          <a:xfrm>
            <a:off x="4343400" y="6248400"/>
            <a:ext cx="4042069" cy="369332"/>
          </a:xfrm>
          <a:prstGeom prst="rect">
            <a:avLst/>
          </a:prstGeom>
        </p:spPr>
        <p:txBody>
          <a:bodyPr wrap="none">
            <a:spAutoFit/>
          </a:bodyPr>
          <a:lstStyle/>
          <a:p>
            <a:r>
              <a:rPr lang="ar-SA" b="1" dirty="0">
                <a:solidFill>
                  <a:srgbClr val="C00000"/>
                </a:solidFill>
              </a:rPr>
              <a:t> </a:t>
            </a:r>
            <a:r>
              <a:rPr lang="ms-MY" b="1" dirty="0">
                <a:solidFill>
                  <a:srgbClr val="C00000"/>
                </a:solidFill>
              </a:rPr>
              <a:t>(Hadis Riwayat Al-Bukhori dan Muslim) </a:t>
            </a:r>
            <a:endParaRPr lang="en-US" b="1" dirty="0">
              <a:solidFill>
                <a:srgbClr val="C00000"/>
              </a:solidFill>
            </a:endParaRPr>
          </a:p>
        </p:txBody>
      </p:sp>
    </p:spTree>
    <p:extLst>
      <p:ext uri="{BB962C8B-B14F-4D97-AF65-F5344CB8AC3E}">
        <p14:creationId xmlns:p14="http://schemas.microsoft.com/office/powerpoint/2010/main" val="2524566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676400"/>
            <a:ext cx="6400800" cy="1129665"/>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36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Bantuan ketika kecemasan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104900" cy="153924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9906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Kelebihan Amalan Kejiranan</a:t>
            </a:r>
          </a:p>
          <a:p>
            <a:pPr algn="ctr"/>
            <a:r>
              <a:rPr lang="sv-SE" sz="2800" b="1" dirty="0" smtClean="0">
                <a:ln w="1905"/>
                <a:solidFill>
                  <a:srgbClr val="0070C0"/>
                </a:solidFill>
                <a:effectLst>
                  <a:innerShdw blurRad="69850" dist="43180" dir="5400000">
                    <a:srgbClr val="000000">
                      <a:alpha val="65000"/>
                    </a:srgbClr>
                  </a:innerShdw>
                </a:effectLst>
              </a:rPr>
              <a:t> Dan Perpaduan </a:t>
            </a:r>
            <a:endParaRPr lang="en-US" sz="28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554480" y="1752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PERTAMA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342900" y="3276600"/>
            <a:ext cx="8496300" cy="1524000"/>
          </a:xfrm>
          <a:prstGeom prst="roundRect">
            <a:avLst/>
          </a:prstGeom>
          <a:solidFill>
            <a:schemeClr val="accent6">
              <a:lumMod val="20000"/>
              <a:lumOff val="80000"/>
              <a:alpha val="92000"/>
            </a:schemeClr>
          </a:solidFill>
          <a:ln w="53975">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ln w="1905"/>
                <a:solidFill>
                  <a:schemeClr val="accent5">
                    <a:lumMod val="50000"/>
                  </a:schemeClr>
                </a:solidFill>
                <a:effectLst>
                  <a:innerShdw blurRad="69850" dist="43180" dir="5400000">
                    <a:srgbClr val="000000">
                      <a:alpha val="65000"/>
                    </a:srgbClr>
                  </a:innerShdw>
                </a:effectLst>
              </a:rPr>
              <a:t>Jiran adalah orang yang paling hampir dengan tempat tinggal kita. Segala perkara yang berlaku ke atas diri, ahli keluarga, harta benda dan sebagainya terlebih dahulu diketahui oleh jiran. Kerana itu, jiranlah orang paling dekat untuk memohon pertolongan pada saat kita ditimpa musibah dan bencana.</a:t>
            </a:r>
            <a:endParaRPr lang="en-US" sz="2000" b="1" dirty="0">
              <a:ln w="1905"/>
              <a:solidFill>
                <a:schemeClr val="accent5">
                  <a:lumMod val="50000"/>
                </a:schemeClr>
              </a:solidFill>
              <a:effectLst>
                <a:innerShdw blurRad="69850" dist="43180" dir="5400000">
                  <a:srgbClr val="000000">
                    <a:alpha val="65000"/>
                  </a:srgbClr>
                </a:innerShdw>
              </a:effectLst>
            </a:endParaRPr>
          </a:p>
        </p:txBody>
      </p:sp>
      <p:sp>
        <p:nvSpPr>
          <p:cNvPr id="7" name="Rounded Rectangle 6"/>
          <p:cNvSpPr/>
          <p:nvPr/>
        </p:nvSpPr>
        <p:spPr>
          <a:xfrm>
            <a:off x="914400" y="5105400"/>
            <a:ext cx="7516586" cy="1526969"/>
          </a:xfrm>
          <a:prstGeom prst="roundRect">
            <a:avLst/>
          </a:prstGeom>
          <a:solidFill>
            <a:schemeClr val="accent6">
              <a:lumMod val="20000"/>
              <a:lumOff val="80000"/>
              <a:alpha val="92000"/>
            </a:schemeClr>
          </a:solidFill>
          <a:ln w="53975">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a:ln w="1905"/>
                <a:solidFill>
                  <a:schemeClr val="accent5">
                    <a:lumMod val="50000"/>
                  </a:schemeClr>
                </a:solidFill>
                <a:effectLst>
                  <a:innerShdw blurRad="69850" dist="43180" dir="5400000">
                    <a:srgbClr val="000000">
                      <a:alpha val="65000"/>
                    </a:srgbClr>
                  </a:innerShdw>
                </a:effectLst>
              </a:rPr>
              <a:t>Alangkah beruntungnya bagi mereka mempunyai jiran yang bersedia memberikan pertolongan pada bila-bila masa sahaja. Pertolongan seperti inilah yang amat diperlukan pada masa kita ditimpa kecemasan, sementara menunggu bantuan pihak-pihak berwajib atau sanak-saudara yang berada jauh daripada kita. </a:t>
            </a:r>
            <a:endParaRPr lang="en-US" sz="20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4902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676400"/>
            <a:ext cx="6400800" cy="1129665"/>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Menambahkan kenalan</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104900" cy="153924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9906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Kelebihan Amalan Kejiranan</a:t>
            </a:r>
          </a:p>
          <a:p>
            <a:pPr algn="ctr"/>
            <a:r>
              <a:rPr lang="sv-SE" sz="2800" b="1" dirty="0" smtClean="0">
                <a:ln w="1905"/>
                <a:solidFill>
                  <a:srgbClr val="0070C0"/>
                </a:solidFill>
                <a:effectLst>
                  <a:innerShdw blurRad="69850" dist="43180" dir="5400000">
                    <a:srgbClr val="000000">
                      <a:alpha val="65000"/>
                    </a:srgbClr>
                  </a:innerShdw>
                </a:effectLst>
              </a:rPr>
              <a:t> Dan Perpaduan </a:t>
            </a:r>
            <a:endParaRPr lang="en-US" sz="28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554480" y="1752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KEDUA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609600" y="3505200"/>
            <a:ext cx="7924800" cy="2514600"/>
          </a:xfrm>
          <a:prstGeom prst="roundRect">
            <a:avLst/>
          </a:prstGeom>
          <a:solidFill>
            <a:schemeClr val="accent6">
              <a:lumMod val="20000"/>
              <a:lumOff val="80000"/>
              <a:alpha val="92000"/>
            </a:schemeClr>
          </a:solidFill>
          <a:ln w="53975">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Alangkah sejahteranya kehidupan apabila kita mempunyai ramai kenalan jiran yang berkemahiran dalam berbagai bidang. Banyak manfaat dan faedah yang diperolehi hasil daripada ramai jiran dan kenalan yang akrab. Antaranya, secara tidak langsung kita mendapat tunjuk ajar, nasihat, bantuan dan sebagainya.</a:t>
            </a:r>
            <a:endParaRPr lang="en-US" sz="24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9448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676400"/>
            <a:ext cx="6400800" cy="1129665"/>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Membendung jenayah dan gejala sosial</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104900" cy="153924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9906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Kelebihan Amalan Kejiranan</a:t>
            </a:r>
          </a:p>
          <a:p>
            <a:pPr algn="ctr"/>
            <a:r>
              <a:rPr lang="sv-SE" sz="2800" b="1" dirty="0" smtClean="0">
                <a:ln w="1905"/>
                <a:solidFill>
                  <a:srgbClr val="0070C0"/>
                </a:solidFill>
                <a:effectLst>
                  <a:innerShdw blurRad="69850" dist="43180" dir="5400000">
                    <a:srgbClr val="000000">
                      <a:alpha val="65000"/>
                    </a:srgbClr>
                  </a:innerShdw>
                </a:effectLst>
              </a:rPr>
              <a:t> Dan Perpaduan </a:t>
            </a:r>
            <a:endParaRPr lang="en-US" sz="28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554480" y="1752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KETIGA</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304800" y="3124200"/>
            <a:ext cx="8534400" cy="3429000"/>
          </a:xfrm>
          <a:prstGeom prst="roundRect">
            <a:avLst/>
          </a:prstGeom>
          <a:solidFill>
            <a:schemeClr val="accent6">
              <a:lumMod val="20000"/>
              <a:lumOff val="80000"/>
              <a:alpha val="92000"/>
            </a:schemeClr>
          </a:solidFill>
          <a:ln w="53975">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200" b="1" dirty="0">
                <a:ln w="1905"/>
                <a:solidFill>
                  <a:schemeClr val="accent5">
                    <a:lumMod val="50000"/>
                  </a:schemeClr>
                </a:solidFill>
                <a:effectLst>
                  <a:innerShdw blurRad="69850" dist="43180" dir="5400000">
                    <a:srgbClr val="000000">
                      <a:alpha val="65000"/>
                    </a:srgbClr>
                  </a:innerShdw>
                </a:effectLst>
              </a:rPr>
              <a:t>Jiran yang sepakat dan bersatu-padu, mampu membendung jenayah kawasan setempat seperti ancaman kecurian, pecah rumah, ragut, penculikan, samseng dan sebagainya. Gejala-gejala sosial seperti bersekedudukan, keganasan rumah tangga dan banyak lagi dapat dibendung dengan secara muafakat, sama ada melalui rukun tetangga, unit kawalan kampung atau kempen-kempen kesedaran. Dalam masa yang sama, jiran dapat memainkan peranan untuk melaporkan kepada pihak berwajib apabila menyedari berlakunya perkara-perkara meragukan dalam kejiranan.</a:t>
            </a:r>
            <a:endParaRPr lang="en-US" sz="22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2495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4" name="Rounded Rectangle 3"/>
          <p:cNvSpPr/>
          <p:nvPr/>
        </p:nvSpPr>
        <p:spPr>
          <a:xfrm>
            <a:off x="1447800" y="1676400"/>
            <a:ext cx="6400800" cy="1129665"/>
          </a:xfrm>
          <a:prstGeom prst="roundRect">
            <a:avLst/>
          </a:prstGeom>
          <a:solidFill>
            <a:schemeClr val="accent2">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4000" b="1" dirty="0" smtClean="0">
              <a:ln w="1905"/>
              <a:solidFill>
                <a:schemeClr val="accent5">
                  <a:lumMod val="50000"/>
                </a:schemeClr>
              </a:solidFill>
              <a:effectLst>
                <a:innerShdw blurRad="69850" dist="43180" dir="5400000">
                  <a:srgbClr val="000000">
                    <a:alpha val="65000"/>
                  </a:srgbClr>
                </a:innerShdw>
              </a:effectLst>
            </a:endParaRPr>
          </a:p>
          <a:p>
            <a:pPr algn="ctr"/>
            <a:r>
              <a:rPr lang="sv-SE" sz="2800" b="1" dirty="0">
                <a:ln w="1905"/>
                <a:solidFill>
                  <a:schemeClr val="accent5">
                    <a:lumMod val="50000"/>
                  </a:schemeClr>
                </a:solidFill>
                <a:effectLst>
                  <a:innerShdw blurRad="69850" dist="43180" dir="5400000">
                    <a:srgbClr val="000000">
                      <a:alpha val="65000"/>
                    </a:srgbClr>
                  </a:innerShdw>
                </a:effectLst>
              </a:rPr>
              <a:t>Menjaga kebajikan penduduk setempat</a:t>
            </a:r>
            <a:endParaRPr lang="en-US" sz="2800" b="1" dirty="0">
              <a:ln w="1905"/>
              <a:solidFill>
                <a:schemeClr val="accent5">
                  <a:lumMod val="50000"/>
                </a:schemeClr>
              </a:solidFill>
              <a:effectLst>
                <a:innerShdw blurRad="69850" dist="43180" dir="5400000">
                  <a:srgbClr val="000000">
                    <a:alpha val="65000"/>
                  </a:srgbClr>
                </a:innerShdw>
              </a:effectLst>
            </a:endParaRPr>
          </a:p>
        </p:txBody>
      </p:sp>
      <p:sp>
        <p:nvSpPr>
          <p:cNvPr id="2" name="Curved Right Arrow 1"/>
          <p:cNvSpPr/>
          <p:nvPr/>
        </p:nvSpPr>
        <p:spPr>
          <a:xfrm>
            <a:off x="495300" y="838200"/>
            <a:ext cx="1104900" cy="1539240"/>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Cloud 4"/>
          <p:cNvSpPr/>
          <p:nvPr/>
        </p:nvSpPr>
        <p:spPr>
          <a:xfrm>
            <a:off x="914400" y="304800"/>
            <a:ext cx="7505700" cy="990600"/>
          </a:xfrm>
          <a:prstGeom prst="cloud">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2800" b="1" dirty="0" smtClean="0">
                <a:ln w="1905"/>
                <a:solidFill>
                  <a:srgbClr val="0070C0"/>
                </a:solidFill>
                <a:effectLst>
                  <a:innerShdw blurRad="69850" dist="43180" dir="5400000">
                    <a:srgbClr val="000000">
                      <a:alpha val="65000"/>
                    </a:srgbClr>
                  </a:innerShdw>
                </a:effectLst>
              </a:rPr>
              <a:t>Kelebihan Amalan Kejiranan</a:t>
            </a:r>
          </a:p>
          <a:p>
            <a:pPr algn="ctr"/>
            <a:r>
              <a:rPr lang="sv-SE" sz="2800" b="1" dirty="0" smtClean="0">
                <a:ln w="1905"/>
                <a:solidFill>
                  <a:srgbClr val="0070C0"/>
                </a:solidFill>
                <a:effectLst>
                  <a:innerShdw blurRad="69850" dist="43180" dir="5400000">
                    <a:srgbClr val="000000">
                      <a:alpha val="65000"/>
                    </a:srgbClr>
                  </a:innerShdw>
                </a:effectLst>
              </a:rPr>
              <a:t> Dan Perpaduan </a:t>
            </a:r>
            <a:endParaRPr lang="en-US" sz="2800" b="1" dirty="0">
              <a:ln w="1905"/>
              <a:solidFill>
                <a:srgbClr val="0070C0"/>
              </a:solidFill>
              <a:effectLst>
                <a:innerShdw blurRad="69850" dist="43180" dir="5400000">
                  <a:srgbClr val="000000">
                    <a:alpha val="65000"/>
                  </a:srgbClr>
                </a:innerShdw>
              </a:effectLst>
            </a:endParaRPr>
          </a:p>
        </p:txBody>
      </p:sp>
      <p:sp>
        <p:nvSpPr>
          <p:cNvPr id="12" name="Cloud 11"/>
          <p:cNvSpPr/>
          <p:nvPr/>
        </p:nvSpPr>
        <p:spPr>
          <a:xfrm>
            <a:off x="1554480" y="1752600"/>
            <a:ext cx="3093720" cy="609600"/>
          </a:xfrm>
          <a:prstGeom prst="cloud">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sz="32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KEEMPAT</a:t>
            </a:r>
            <a:endParaRPr lang="en-US" sz="32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6" name="Rounded Rectangle 5"/>
          <p:cNvSpPr/>
          <p:nvPr/>
        </p:nvSpPr>
        <p:spPr>
          <a:xfrm>
            <a:off x="304800" y="3352800"/>
            <a:ext cx="8534400" cy="2895600"/>
          </a:xfrm>
          <a:prstGeom prst="roundRect">
            <a:avLst/>
          </a:prstGeom>
          <a:solidFill>
            <a:schemeClr val="accent6">
              <a:lumMod val="20000"/>
              <a:lumOff val="80000"/>
              <a:alpha val="92000"/>
            </a:schemeClr>
          </a:solidFill>
          <a:ln w="53975">
            <a:solidFill>
              <a:srgbClr val="204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a:ln w="1905"/>
                <a:solidFill>
                  <a:schemeClr val="accent5">
                    <a:lumMod val="50000"/>
                  </a:schemeClr>
                </a:solidFill>
                <a:effectLst>
                  <a:innerShdw blurRad="69850" dist="43180" dir="5400000">
                    <a:srgbClr val="000000">
                      <a:alpha val="65000"/>
                    </a:srgbClr>
                  </a:innerShdw>
                </a:effectLst>
              </a:rPr>
              <a:t>Jiran yang hidup dalam suasana bekerjasama dan mempunyai ikatan yang akrab, sudah tentu akan mengambil berat di antara satu sama lain. Banyak program dan aktiviti boleh dilaksanakan bagi menjaga kebajikan masyarakat setempat seperti kelas tambahan untuk  meningkatkan mutu pembelajaran anak-anak, program untuk memenuhi keperluan remaja seperti kem motivasi, program jati diri dan sebagainya.</a:t>
            </a:r>
            <a:endParaRPr lang="en-US" sz="2400" b="1" dirty="0">
              <a:ln w="1905"/>
              <a:solidFill>
                <a:schemeClr val="accent5">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18750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b="-10000"/>
          </a:stretch>
        </a:blipFill>
        <a:effectLst/>
      </p:bgPr>
    </p:bg>
    <p:spTree>
      <p:nvGrpSpPr>
        <p:cNvPr id="1" name=""/>
        <p:cNvGrpSpPr/>
        <p:nvPr/>
      </p:nvGrpSpPr>
      <p:grpSpPr>
        <a:xfrm>
          <a:off x="0" y="0"/>
          <a:ext cx="0" cy="0"/>
          <a:chOff x="0" y="0"/>
          <a:chExt cx="0" cy="0"/>
        </a:xfrm>
      </p:grpSpPr>
      <p:sp>
        <p:nvSpPr>
          <p:cNvPr id="2" name="Pentagon 1"/>
          <p:cNvSpPr/>
          <p:nvPr/>
        </p:nvSpPr>
        <p:spPr>
          <a:xfrm>
            <a:off x="457198" y="457200"/>
            <a:ext cx="4343401" cy="914400"/>
          </a:xfrm>
          <a:prstGeom prst="homePlate">
            <a:avLst>
              <a:gd name="adj" fmla="val 81169"/>
            </a:avLst>
          </a:prstGeom>
          <a:solidFill>
            <a:schemeClr val="accent6">
              <a:lumMod val="20000"/>
              <a:lumOff val="80000"/>
              <a:alpha val="81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Kunci Amalan Kejiranan</a:t>
            </a:r>
          </a:p>
          <a:p>
            <a:pPr algn="ctr"/>
            <a:r>
              <a:rPr lang="sv-SE"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Dan Perpaduan </a:t>
            </a:r>
          </a:p>
        </p:txBody>
      </p:sp>
      <p:sp>
        <p:nvSpPr>
          <p:cNvPr id="8" name="Rounded Rectangle 7"/>
          <p:cNvSpPr/>
          <p:nvPr/>
        </p:nvSpPr>
        <p:spPr>
          <a:xfrm>
            <a:off x="5029200" y="193221"/>
            <a:ext cx="3771900" cy="1442357"/>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2"/>
                </a:solidFill>
                <a:effectLst>
                  <a:innerShdw blurRad="69850" dist="43180" dir="5400000">
                    <a:srgbClr val="000000">
                      <a:alpha val="65000"/>
                    </a:srgbClr>
                  </a:innerShdw>
                </a:effectLst>
              </a:rPr>
              <a:t>Persepakatan </a:t>
            </a:r>
            <a:r>
              <a:rPr lang="sv-SE" sz="2800" b="1" dirty="0">
                <a:ln w="1905"/>
                <a:solidFill>
                  <a:schemeClr val="tx2"/>
                </a:solidFill>
                <a:effectLst>
                  <a:innerShdw blurRad="69850" dist="43180" dir="5400000">
                    <a:srgbClr val="000000">
                      <a:alpha val="65000"/>
                    </a:srgbClr>
                  </a:innerShdw>
                </a:effectLst>
              </a:rPr>
              <a:t>dan persefahaman yang mantap sesama jiran</a:t>
            </a:r>
            <a:endParaRPr lang="en-US" sz="2800" b="1" dirty="0">
              <a:ln w="1905"/>
              <a:solidFill>
                <a:schemeClr val="tx2"/>
              </a:solidFill>
              <a:effectLst>
                <a:innerShdw blurRad="69850" dist="43180" dir="5400000">
                  <a:srgbClr val="000000">
                    <a:alpha val="65000"/>
                  </a:srgbClr>
                </a:inn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1051"/>
          <a:stretch/>
        </p:blipFill>
        <p:spPr>
          <a:xfrm>
            <a:off x="0" y="1828800"/>
            <a:ext cx="9144000" cy="5029200"/>
          </a:xfrm>
          <a:prstGeom prst="rect">
            <a:avLst/>
          </a:prstGeom>
        </p:spPr>
      </p:pic>
    </p:spTree>
    <p:extLst>
      <p:ext uri="{BB962C8B-B14F-4D97-AF65-F5344CB8AC3E}">
        <p14:creationId xmlns:p14="http://schemas.microsoft.com/office/powerpoint/2010/main" val="2448430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25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b="-10000"/>
          </a:stretch>
        </a:blipFill>
        <a:effectLst/>
      </p:bgPr>
    </p:bg>
    <p:spTree>
      <p:nvGrpSpPr>
        <p:cNvPr id="1" name=""/>
        <p:cNvGrpSpPr/>
        <p:nvPr/>
      </p:nvGrpSpPr>
      <p:grpSpPr>
        <a:xfrm>
          <a:off x="0" y="0"/>
          <a:ext cx="0" cy="0"/>
          <a:chOff x="0" y="0"/>
          <a:chExt cx="0" cy="0"/>
        </a:xfrm>
      </p:grpSpPr>
      <p:sp>
        <p:nvSpPr>
          <p:cNvPr id="9" name="Right Arrow 8"/>
          <p:cNvSpPr/>
          <p:nvPr/>
        </p:nvSpPr>
        <p:spPr>
          <a:xfrm rot="5400000">
            <a:off x="4152900" y="19431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85800" y="2819400"/>
            <a:ext cx="8000999" cy="30480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smtClean="0">
                <a:ln w="1905"/>
                <a:solidFill>
                  <a:schemeClr val="tx2"/>
                </a:solidFill>
                <a:effectLst>
                  <a:innerShdw blurRad="69850" dist="43180" dir="5400000">
                    <a:srgbClr val="000000">
                      <a:alpha val="65000"/>
                    </a:srgbClr>
                  </a:innerShdw>
                </a:effectLst>
              </a:rPr>
              <a:t>Masing-masing </a:t>
            </a:r>
            <a:r>
              <a:rPr lang="sv-SE" sz="2800" b="1" dirty="0">
                <a:ln w="1905"/>
                <a:solidFill>
                  <a:schemeClr val="tx2"/>
                </a:solidFill>
                <a:effectLst>
                  <a:innerShdw blurRad="69850" dist="43180" dir="5400000">
                    <a:srgbClr val="000000">
                      <a:alpha val="65000"/>
                    </a:srgbClr>
                  </a:innerShdw>
                </a:effectLst>
              </a:rPr>
              <a:t>mengamalkan dan menghayati sikap berlapang dada, bertolak ansur, saling faham memahami, meningkatkan kesabaran, bertukar-tukar pendapat, bersedia mencari titik persamaan dan mengeratkan hubungan yang renggang dengan penuh hikmah dan </a:t>
            </a:r>
            <a:r>
              <a:rPr lang="sv-SE" sz="2800" b="1" dirty="0" smtClean="0">
                <a:ln w="1905"/>
                <a:solidFill>
                  <a:schemeClr val="tx2"/>
                </a:solidFill>
                <a:effectLst>
                  <a:innerShdw blurRad="69850" dist="43180" dir="5400000">
                    <a:srgbClr val="000000">
                      <a:alpha val="65000"/>
                    </a:srgbClr>
                  </a:innerShdw>
                </a:effectLst>
              </a:rPr>
              <a:t>mahabbah</a:t>
            </a:r>
            <a:endParaRPr lang="en-US" sz="2800" b="1" dirty="0">
              <a:ln w="1905"/>
              <a:solidFill>
                <a:schemeClr val="tx2"/>
              </a:solidFill>
              <a:effectLst>
                <a:innerShdw blurRad="69850" dist="43180" dir="5400000">
                  <a:srgbClr val="000000">
                    <a:alpha val="65000"/>
                  </a:srgbClr>
                </a:innerShdw>
              </a:effectLst>
            </a:endParaRPr>
          </a:p>
        </p:txBody>
      </p:sp>
      <p:sp>
        <p:nvSpPr>
          <p:cNvPr id="5" name="Cloud 4"/>
          <p:cNvSpPr/>
          <p:nvPr/>
        </p:nvSpPr>
        <p:spPr>
          <a:xfrm>
            <a:off x="457200" y="533400"/>
            <a:ext cx="8458200" cy="1295400"/>
          </a:xfrm>
          <a:prstGeom prst="cloud">
            <a:avLst/>
          </a:prstGeom>
          <a:solidFill>
            <a:schemeClr val="bg1">
              <a:alpha val="92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ln w="1905"/>
                <a:solidFill>
                  <a:srgbClr val="20431D"/>
                </a:solidFill>
                <a:effectLst>
                  <a:innerShdw blurRad="69850" dist="43180" dir="5400000">
                    <a:srgbClr val="000000">
                      <a:alpha val="65000"/>
                    </a:srgbClr>
                  </a:innerShdw>
                </a:effectLst>
              </a:rPr>
              <a:t>Cara </a:t>
            </a:r>
            <a:r>
              <a:rPr lang="en-US" sz="3200" b="1" dirty="0" err="1" smtClean="0">
                <a:ln w="1905"/>
                <a:solidFill>
                  <a:srgbClr val="20431D"/>
                </a:solidFill>
                <a:effectLst>
                  <a:innerShdw blurRad="69850" dist="43180" dir="5400000">
                    <a:srgbClr val="000000">
                      <a:alpha val="65000"/>
                    </a:srgbClr>
                  </a:innerShdw>
                </a:effectLst>
              </a:rPr>
              <a:t>atasi</a:t>
            </a:r>
            <a:r>
              <a:rPr lang="en-US" sz="3200" b="1" dirty="0" smtClean="0">
                <a:ln w="1905"/>
                <a:solidFill>
                  <a:srgbClr val="20431D"/>
                </a:solidFill>
                <a:effectLst>
                  <a:innerShdw blurRad="69850" dist="43180" dir="5400000">
                    <a:srgbClr val="000000">
                      <a:alpha val="65000"/>
                    </a:srgbClr>
                  </a:innerShdw>
                </a:effectLst>
              </a:rPr>
              <a:t> </a:t>
            </a:r>
            <a:r>
              <a:rPr lang="en-US" sz="3200" b="1" dirty="0" err="1" smtClean="0">
                <a:ln w="1905"/>
                <a:solidFill>
                  <a:srgbClr val="20431D"/>
                </a:solidFill>
                <a:effectLst>
                  <a:innerShdw blurRad="69850" dist="43180" dir="5400000">
                    <a:srgbClr val="000000">
                      <a:alpha val="65000"/>
                    </a:srgbClr>
                  </a:innerShdw>
                </a:effectLst>
              </a:rPr>
              <a:t>halangan</a:t>
            </a:r>
            <a:r>
              <a:rPr lang="en-US" sz="3200" b="1" dirty="0" smtClean="0">
                <a:ln w="1905"/>
                <a:solidFill>
                  <a:srgbClr val="20431D"/>
                </a:solidFill>
                <a:effectLst>
                  <a:innerShdw blurRad="69850" dist="43180" dir="5400000">
                    <a:srgbClr val="000000">
                      <a:alpha val="65000"/>
                    </a:srgbClr>
                  </a:innerShdw>
                </a:effectLst>
              </a:rPr>
              <a:t> </a:t>
            </a:r>
            <a:r>
              <a:rPr lang="en-US" sz="3200" b="1" dirty="0" err="1" smtClean="0">
                <a:ln w="1905"/>
                <a:solidFill>
                  <a:srgbClr val="20431D"/>
                </a:solidFill>
                <a:effectLst>
                  <a:innerShdw blurRad="69850" dist="43180" dir="5400000">
                    <a:srgbClr val="000000">
                      <a:alpha val="65000"/>
                    </a:srgbClr>
                  </a:innerShdw>
                </a:effectLst>
              </a:rPr>
              <a:t>dalam</a:t>
            </a:r>
            <a:r>
              <a:rPr lang="en-US" sz="3200" b="1" dirty="0" smtClean="0">
                <a:ln w="1905"/>
                <a:solidFill>
                  <a:srgbClr val="20431D"/>
                </a:solidFill>
                <a:effectLst>
                  <a:innerShdw blurRad="69850" dist="43180" dir="5400000">
                    <a:srgbClr val="000000">
                      <a:alpha val="65000"/>
                    </a:srgbClr>
                  </a:innerShdw>
                </a:effectLst>
              </a:rPr>
              <a:t> </a:t>
            </a:r>
            <a:r>
              <a:rPr lang="en-US" sz="3200" b="1" dirty="0" err="1" smtClean="0">
                <a:ln w="1905"/>
                <a:solidFill>
                  <a:srgbClr val="20431D"/>
                </a:solidFill>
                <a:effectLst>
                  <a:innerShdw blurRad="69850" dist="43180" dir="5400000">
                    <a:srgbClr val="000000">
                      <a:alpha val="65000"/>
                    </a:srgbClr>
                  </a:innerShdw>
                </a:effectLst>
              </a:rPr>
              <a:t>memupuk</a:t>
            </a:r>
            <a:r>
              <a:rPr lang="en-US" sz="3200" b="1" dirty="0" smtClean="0">
                <a:ln w="1905"/>
                <a:solidFill>
                  <a:srgbClr val="20431D"/>
                </a:solidFill>
                <a:effectLst>
                  <a:innerShdw blurRad="69850" dist="43180" dir="5400000">
                    <a:srgbClr val="000000">
                      <a:alpha val="65000"/>
                    </a:srgbClr>
                  </a:innerShdw>
                </a:effectLst>
              </a:rPr>
              <a:t> </a:t>
            </a:r>
            <a:r>
              <a:rPr lang="en-US" sz="3200" b="1" dirty="0" err="1">
                <a:ln w="1905"/>
                <a:solidFill>
                  <a:srgbClr val="20431D"/>
                </a:solidFill>
                <a:effectLst>
                  <a:innerShdw blurRad="69850" dist="43180" dir="5400000">
                    <a:srgbClr val="000000">
                      <a:alpha val="65000"/>
                    </a:srgbClr>
                  </a:innerShdw>
                </a:effectLst>
              </a:rPr>
              <a:t>semangat</a:t>
            </a:r>
            <a:r>
              <a:rPr lang="en-US" sz="3200" b="1" dirty="0">
                <a:ln w="1905"/>
                <a:solidFill>
                  <a:srgbClr val="20431D"/>
                </a:solidFill>
                <a:effectLst>
                  <a:innerShdw blurRad="69850" dist="43180" dir="5400000">
                    <a:srgbClr val="000000">
                      <a:alpha val="65000"/>
                    </a:srgbClr>
                  </a:innerShdw>
                </a:effectLst>
              </a:rPr>
              <a:t> </a:t>
            </a:r>
            <a:r>
              <a:rPr lang="en-US" sz="3200" b="1" dirty="0" err="1" smtClean="0">
                <a:ln w="1905"/>
                <a:solidFill>
                  <a:srgbClr val="20431D"/>
                </a:solidFill>
                <a:effectLst>
                  <a:innerShdw blurRad="69850" dist="43180" dir="5400000">
                    <a:srgbClr val="000000">
                      <a:alpha val="65000"/>
                    </a:srgbClr>
                  </a:innerShdw>
                </a:effectLst>
              </a:rPr>
              <a:t>kejiranan</a:t>
            </a:r>
            <a:endParaRPr lang="en-US" sz="3200" b="1" dirty="0">
              <a:ln w="1905"/>
              <a:solidFill>
                <a:srgbClr val="20431D"/>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39823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b="-10000"/>
          </a:stretch>
        </a:blipFill>
        <a:effectLst/>
      </p:bgPr>
    </p:bg>
    <p:spTree>
      <p:nvGrpSpPr>
        <p:cNvPr id="1" name=""/>
        <p:cNvGrpSpPr/>
        <p:nvPr/>
      </p:nvGrpSpPr>
      <p:grpSpPr>
        <a:xfrm>
          <a:off x="0" y="0"/>
          <a:ext cx="0" cy="0"/>
          <a:chOff x="0" y="0"/>
          <a:chExt cx="0" cy="0"/>
        </a:xfrm>
      </p:grpSpPr>
      <p:sp>
        <p:nvSpPr>
          <p:cNvPr id="9" name="Right Arrow 8"/>
          <p:cNvSpPr/>
          <p:nvPr/>
        </p:nvSpPr>
        <p:spPr>
          <a:xfrm rot="5400000">
            <a:off x="4152900" y="1714500"/>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4" name="Rounded Rectangle 3"/>
          <p:cNvSpPr/>
          <p:nvPr/>
        </p:nvSpPr>
        <p:spPr>
          <a:xfrm>
            <a:off x="685800" y="2743200"/>
            <a:ext cx="8000999" cy="2819400"/>
          </a:xfrm>
          <a:prstGeom prst="roundRect">
            <a:avLst/>
          </a:prstGeom>
          <a:solidFill>
            <a:schemeClr val="accent3">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600" b="1" dirty="0" smtClean="0">
                <a:ln w="1905"/>
                <a:solidFill>
                  <a:schemeClr val="tx2"/>
                </a:solidFill>
                <a:effectLst>
                  <a:innerShdw blurRad="69850" dist="43180" dir="5400000">
                    <a:srgbClr val="000000">
                      <a:alpha val="65000"/>
                    </a:srgbClr>
                  </a:innerShdw>
                </a:effectLst>
              </a:rPr>
              <a:t>Marilah </a:t>
            </a:r>
            <a:r>
              <a:rPr lang="sv-SE" sz="3600" b="1" dirty="0">
                <a:ln w="1905"/>
                <a:solidFill>
                  <a:schemeClr val="tx2"/>
                </a:solidFill>
                <a:effectLst>
                  <a:innerShdw blurRad="69850" dist="43180" dir="5400000">
                    <a:srgbClr val="000000">
                      <a:alpha val="65000"/>
                    </a:srgbClr>
                  </a:innerShdw>
                </a:effectLst>
              </a:rPr>
              <a:t>sama-sama kita meningkatkan azam dan tekad bagi mengamalkan semangat kejiranan dan perpaduan dalam masyarakat </a:t>
            </a:r>
            <a:r>
              <a:rPr lang="sv-SE" sz="3600" b="1" dirty="0" smtClean="0">
                <a:ln w="1905"/>
                <a:solidFill>
                  <a:schemeClr val="tx2"/>
                </a:solidFill>
                <a:effectLst>
                  <a:innerShdw blurRad="69850" dist="43180" dir="5400000">
                    <a:srgbClr val="000000">
                      <a:alpha val="65000"/>
                    </a:srgbClr>
                  </a:innerShdw>
                </a:effectLst>
              </a:rPr>
              <a:t>kita</a:t>
            </a:r>
            <a:endParaRPr lang="en-US" sz="3600" b="1" dirty="0">
              <a:ln w="1905"/>
              <a:solidFill>
                <a:schemeClr val="tx2"/>
              </a:solidFill>
              <a:effectLst>
                <a:innerShdw blurRad="69850" dist="43180" dir="5400000">
                  <a:srgbClr val="000000">
                    <a:alpha val="65000"/>
                  </a:srgbClr>
                </a:innerShdw>
              </a:effectLst>
            </a:endParaRPr>
          </a:p>
        </p:txBody>
      </p:sp>
      <p:sp>
        <p:nvSpPr>
          <p:cNvPr id="5" name="Cloud 4"/>
          <p:cNvSpPr/>
          <p:nvPr/>
        </p:nvSpPr>
        <p:spPr>
          <a:xfrm>
            <a:off x="1219200" y="685800"/>
            <a:ext cx="7010400" cy="914400"/>
          </a:xfrm>
          <a:prstGeom prst="cloud">
            <a:avLst/>
          </a:prstGeom>
          <a:solidFill>
            <a:schemeClr val="bg1">
              <a:alpha val="92000"/>
            </a:schemeClr>
          </a:solidFill>
          <a:ln w="53975">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dirty="0" smtClean="0">
                <a:ln w="1905"/>
                <a:solidFill>
                  <a:srgbClr val="C00000"/>
                </a:solidFill>
                <a:effectLst>
                  <a:innerShdw blurRad="69850" dist="43180" dir="5400000">
                    <a:srgbClr val="000000">
                      <a:alpha val="65000"/>
                    </a:srgbClr>
                  </a:innerShdw>
                </a:effectLst>
              </a:rPr>
              <a:t>SERUAN KHATIB</a:t>
            </a:r>
            <a:endParaRPr lang="en-US" sz="36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90719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l="-10000" r="-10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smtClean="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1021140"/>
            <a:ext cx="8839200" cy="1754326"/>
          </a:xfrm>
          <a:prstGeom prst="rect">
            <a:avLst/>
          </a:prstGeom>
          <a:solidFill>
            <a:schemeClr val="accent2">
              <a:lumMod val="50000"/>
              <a:alpha val="55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04800" y="3200400"/>
            <a:ext cx="8534400" cy="3416320"/>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 </a:t>
            </a:r>
            <a:endParaRPr lang="en-US" sz="3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6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6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762000"/>
            <a:ext cx="8866909" cy="594008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600" b="1" dirty="0">
                <a:solidFill>
                  <a:schemeClr val="accent5">
                    <a:lumMod val="50000"/>
                  </a:schemeClr>
                </a:solidFill>
              </a:rPr>
              <a:t>Ya Allah, wahai Tuhan yang Maha Hidup lagi Maha Mentadbir segala urusan. Dengan rahmat-Mu, kami memohon pertolongan. </a:t>
            </a:r>
          </a:p>
          <a:p>
            <a:pPr algn="just"/>
            <a:endParaRPr lang="ms-MY" sz="800" b="1" dirty="0">
              <a:solidFill>
                <a:schemeClr val="accent5">
                  <a:lumMod val="50000"/>
                </a:schemeClr>
              </a:solidFill>
            </a:endParaRPr>
          </a:p>
          <a:p>
            <a:pPr algn="just"/>
            <a:r>
              <a:rPr lang="ms-MY" sz="2600" b="1" dirty="0">
                <a:solidFill>
                  <a:schemeClr val="accent5">
                    <a:lumMod val="50000"/>
                  </a:schemeClr>
                </a:solidFill>
              </a:rPr>
              <a:t>Perbaikilah segala urusan kami, dan janganlah Engkau biarkan kami bersendirian tanpa jagaanMu. Kami mohon berlindung denganMu daripada kehilangan nikmat dan pemeliharaanMu. Kami juga berlindung denganMu daripada musibah azab dan segala kemurkaanMu. </a:t>
            </a:r>
          </a:p>
          <a:p>
            <a:pPr algn="just"/>
            <a:endParaRPr lang="ms-MY" sz="800" b="1" dirty="0">
              <a:solidFill>
                <a:schemeClr val="accent5">
                  <a:lumMod val="50000"/>
                </a:schemeClr>
              </a:solidFill>
            </a:endParaRPr>
          </a:p>
          <a:p>
            <a:pPr algn="just"/>
            <a:r>
              <a:rPr lang="ms-MY" sz="2600" b="1" dirty="0">
                <a:solidFill>
                  <a:schemeClr val="accent5">
                    <a:lumMod val="50000"/>
                  </a:schemeClr>
                </a:solidFill>
              </a:rPr>
              <a:t>Wahai Tuhan kami! Ampunilah kami,keluarga kami dan saudara-saudara kami yang mendahului kami dalam iman, dan janganlah Engkau jadikan dalam hati kami rasa dengki terhadap orang yang beriman. Wahai Tuhan kami! sesungguhnya Engkau Maha Belas Kasih Lagi Maha Mengasihani.</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smtClean="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smtClean="0">
                <a:ln w="1905"/>
                <a:solidFill>
                  <a:srgbClr val="C00000"/>
                </a:solidFill>
                <a:effectLst>
                  <a:innerShdw blurRad="69850" dist="43180" dir="5400000">
                    <a:srgbClr val="000000">
                      <a:alpha val="65000"/>
                    </a:srgbClr>
                  </a:innerShdw>
                </a:effectLst>
                <a:cs typeface="Traditional Arabic" pitchFamily="2" charset="-78"/>
              </a:rPr>
              <a:t>ا </a:t>
            </a:r>
            <a:r>
              <a:rPr lang="ar-EG" sz="5400" b="1" dirty="0">
                <a:ln w="1905"/>
                <a:solidFill>
                  <a:srgbClr val="C00000"/>
                </a:solidFill>
                <a:effectLst>
                  <a:innerShdw blurRad="69850" dist="43180" dir="5400000">
                    <a:srgbClr val="000000">
                      <a:alpha val="65000"/>
                    </a:srgbClr>
                  </a:innerShdw>
                </a:effectLst>
                <a:cs typeface="Traditional Arabic" pitchFamily="2" charset="-78"/>
              </a:rPr>
              <a:t>آتِنَا فِي الدُّنْيَا حَسَنَةً وَفِي الآخِرَةِ حَسَنَةً </a:t>
            </a:r>
            <a:endParaRPr lang="en-US" sz="5400" b="1" dirty="0" smtClean="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smtClean="0">
                <a:ln w="1905"/>
                <a:solidFill>
                  <a:srgbClr val="C00000"/>
                </a:solidFill>
                <a:effectLst>
                  <a:innerShdw blurRad="69850" dist="43180" dir="5400000">
                    <a:srgbClr val="000000">
                      <a:alpha val="65000"/>
                    </a:srgbClr>
                  </a:innerShdw>
                </a:effectLst>
                <a:cs typeface="Traditional Arabic" pitchFamily="2" charset="-78"/>
              </a:rPr>
              <a:t> </a:t>
            </a:r>
            <a:r>
              <a:rPr lang="ar-EG" sz="5400" b="1" dirty="0">
                <a:ln w="1905"/>
                <a:solidFill>
                  <a:srgbClr val="C00000"/>
                </a:solidFill>
                <a:effectLst>
                  <a:innerShdw blurRad="69850" dist="43180" dir="5400000">
                    <a:srgbClr val="000000">
                      <a:alpha val="65000"/>
                    </a:srgbClr>
                  </a:innerShdw>
                </a:effectLst>
                <a:cs typeface="Traditional Arabic" pitchFamily="2" charset="-78"/>
              </a:rPr>
              <a:t>وَقِنَا عَذَابَ </a:t>
            </a:r>
            <a:r>
              <a:rPr lang="ar-EG" sz="5400" b="1" dirty="0" smtClean="0">
                <a:ln w="1905"/>
                <a:solidFill>
                  <a:srgbClr val="C00000"/>
                </a:solidFill>
                <a:effectLst>
                  <a:innerShdw blurRad="69850" dist="43180" dir="5400000">
                    <a:srgbClr val="000000">
                      <a:alpha val="65000"/>
                    </a:srgbClr>
                  </a:innerShdw>
                </a:effectLst>
                <a:cs typeface="Traditional Arabic" pitchFamily="2" charset="-78"/>
              </a:rPr>
              <a:t>النَّارِ</a:t>
            </a:r>
            <a:endParaRPr lang="en-US" sz="5400" b="1" dirty="0" smtClean="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r>
              <a:rPr lang="ar-EG"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endPar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a:t>
            </a: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للهِ رَبِّ </a:t>
            </a:r>
            <a:r>
              <a:rPr lang="ar-EG"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838200"/>
            <a:ext cx="8382001" cy="2308324"/>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وَعَلَىٰ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 </a:t>
            </a:r>
          </a:p>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p>
        </p:txBody>
      </p:sp>
      <p:sp>
        <p:nvSpPr>
          <p:cNvPr id="4" name="TextBox 3"/>
          <p:cNvSpPr txBox="1"/>
          <p:nvPr/>
        </p:nvSpPr>
        <p:spPr>
          <a:xfrm>
            <a:off x="381000" y="3309878"/>
            <a:ext cx="8382001" cy="3323987"/>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 yang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0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0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33400" y="914400"/>
            <a:ext cx="8153400" cy="1938992"/>
          </a:xfrm>
          <a:prstGeom prst="rect">
            <a:avLst/>
          </a:prstGeom>
          <a:solidFill>
            <a:srgbClr val="7030A0">
              <a:alpha val="51000"/>
            </a:srgbClr>
          </a:solidFill>
        </p:spPr>
        <p:txBody>
          <a:bodyPr wrap="square">
            <a:spAutoFit/>
          </a:bodyPr>
          <a:lstStyle/>
          <a:p>
            <a:pPr algn="ctr" rtl="1"/>
            <a:r>
              <a:rPr lang="ar-SA" sz="6000" b="1"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a:t>
            </a:r>
            <a:r>
              <a:rPr lang="ar-SA" sz="6000" b="1"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تَّقُواْ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en-US" sz="1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2971800"/>
            <a:ext cx="8153400" cy="3785652"/>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Hendaklah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SWT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menjauhi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paling</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mulia</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disisi</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ialah</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orang</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paling</a:t>
            </a:r>
            <a:r>
              <a:rPr lang="es-ES" sz="30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0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endParaRPr lang="en-US" sz="3000" b="1" dirty="0" smtClean="0">
              <a:ln w="19050" cmpd="sng">
                <a:solidFill>
                  <a:schemeClr val="tx1"/>
                </a:solidFill>
                <a:prstDash val="solid"/>
              </a:ln>
              <a:solidFill>
                <a:schemeClr val="accent6">
                  <a:lumMod val="75000"/>
                </a:schemeClr>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2000" b="-10000"/>
          </a:stretch>
        </a:blipFill>
        <a:effectLst/>
      </p:bgPr>
    </p:bg>
    <p:spTree>
      <p:nvGrpSpPr>
        <p:cNvPr id="1" name=""/>
        <p:cNvGrpSpPr/>
        <p:nvPr/>
      </p:nvGrpSpPr>
      <p:grpSpPr>
        <a:xfrm>
          <a:off x="0" y="0"/>
          <a:ext cx="0" cy="0"/>
          <a:chOff x="0" y="0"/>
          <a:chExt cx="0" cy="0"/>
        </a:xfrm>
      </p:grpSpPr>
      <p:sp>
        <p:nvSpPr>
          <p:cNvPr id="4" name="Rectangle 3"/>
          <p:cNvSpPr/>
          <p:nvPr/>
        </p:nvSpPr>
        <p:spPr>
          <a:xfrm>
            <a:off x="1524000" y="533400"/>
            <a:ext cx="6172200" cy="1066800"/>
          </a:xfrm>
          <a:prstGeom prst="rect">
            <a:avLst/>
          </a:prstGeom>
          <a:noFill/>
        </p:spPr>
        <p:txBody>
          <a:bodyPr wrap="squar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Tajuk</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Khutbah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Hari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r>
              <a:rPr lang="en-US" sz="4800" b="1" u="sng"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Ini</a:t>
            </a:r>
            <a:r>
              <a:rPr lang="en-US" sz="48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rPr>
              <a:t> :</a:t>
            </a:r>
            <a:endParaRPr lang="en-US"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gency FB" pitchFamily="34" charset="0"/>
            </a:endParaRPr>
          </a:p>
        </p:txBody>
      </p:sp>
      <p:sp>
        <p:nvSpPr>
          <p:cNvPr id="3" name="Rectangle 2"/>
          <p:cNvSpPr/>
          <p:nvPr/>
        </p:nvSpPr>
        <p:spPr>
          <a:xfrm>
            <a:off x="2895600" y="1589314"/>
            <a:ext cx="3429000" cy="1200329"/>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r>
              <a:rPr lang="fi-FI" sz="2400" b="1" spc="150" dirty="0" smtClean="0">
                <a:ln w="11430"/>
                <a:solidFill>
                  <a:srgbClr val="F8F8F8"/>
                </a:solidFill>
                <a:effectLst>
                  <a:outerShdw blurRad="25400" algn="tl" rotWithShape="0">
                    <a:srgbClr val="000000">
                      <a:alpha val="43000"/>
                    </a:srgbClr>
                  </a:outerShdw>
                </a:effectLst>
              </a:rPr>
              <a:t>09 SEPTEMBER 2022</a:t>
            </a:r>
          </a:p>
          <a:p>
            <a:pPr algn="ctr"/>
            <a:r>
              <a:rPr lang="fi-FI" sz="2400" b="1" i="1" spc="150" dirty="0" smtClean="0">
                <a:ln w="11430"/>
                <a:solidFill>
                  <a:srgbClr val="FFFF00"/>
                </a:solidFill>
                <a:effectLst>
                  <a:outerShdw blurRad="25400" algn="tl" rotWithShape="0">
                    <a:srgbClr val="000000">
                      <a:alpha val="43000"/>
                    </a:srgbClr>
                  </a:outerShdw>
                </a:effectLst>
                <a:latin typeface="AR BERKLEY" pitchFamily="2" charset="0"/>
              </a:rPr>
              <a:t>Bersamaan</a:t>
            </a:r>
            <a:endParaRPr lang="fi-FI" sz="2400" b="1" i="1" spc="150" dirty="0">
              <a:ln w="11430"/>
              <a:solidFill>
                <a:srgbClr val="FFFF00"/>
              </a:solidFill>
              <a:effectLst>
                <a:outerShdw blurRad="25400" algn="tl" rotWithShape="0">
                  <a:srgbClr val="000000">
                    <a:alpha val="43000"/>
                  </a:srgbClr>
                </a:outerShdw>
              </a:effectLst>
              <a:latin typeface="AR BERKLEY" pitchFamily="2" charset="0"/>
            </a:endParaRPr>
          </a:p>
          <a:p>
            <a:pPr algn="ctr"/>
            <a:r>
              <a:rPr lang="fi-FI" sz="2400" b="1" spc="150" dirty="0">
                <a:ln w="11430"/>
                <a:solidFill>
                  <a:srgbClr val="F8F8F8"/>
                </a:solidFill>
                <a:effectLst>
                  <a:outerShdw blurRad="25400" algn="tl" rotWithShape="0">
                    <a:srgbClr val="000000">
                      <a:alpha val="43000"/>
                    </a:srgbClr>
                  </a:outerShdw>
                </a:effectLst>
              </a:rPr>
              <a:t>12 </a:t>
            </a:r>
            <a:r>
              <a:rPr lang="fi-FI" sz="2400" b="1" spc="150" dirty="0" smtClean="0">
                <a:ln w="11430"/>
                <a:solidFill>
                  <a:srgbClr val="F8F8F8"/>
                </a:solidFill>
                <a:effectLst>
                  <a:outerShdw blurRad="25400" algn="tl" rotWithShape="0">
                    <a:srgbClr val="000000">
                      <a:alpha val="43000"/>
                    </a:srgbClr>
                  </a:outerShdw>
                </a:effectLst>
              </a:rPr>
              <a:t>SAFAR 1444H</a:t>
            </a:r>
            <a:endParaRPr lang="fi-FI" sz="2400" b="1" spc="150" dirty="0">
              <a:ln w="11430"/>
              <a:solidFill>
                <a:srgbClr val="F8F8F8"/>
              </a:solidFill>
              <a:effectLst>
                <a:outerShdw blurRad="25400" algn="tl" rotWithShape="0">
                  <a:srgbClr val="000000">
                    <a:alpha val="43000"/>
                  </a:srgbClr>
                </a:outerShdw>
              </a:effectLst>
            </a:endParaRPr>
          </a:p>
        </p:txBody>
      </p:sp>
      <p:sp>
        <p:nvSpPr>
          <p:cNvPr id="6" name="Rectangle 5"/>
          <p:cNvSpPr/>
          <p:nvPr/>
        </p:nvSpPr>
        <p:spPr>
          <a:xfrm>
            <a:off x="381000" y="3515142"/>
            <a:ext cx="8305800" cy="2123658"/>
          </a:xfrm>
          <a:prstGeom prst="rect">
            <a:avLst/>
          </a:prstGeom>
          <a:noFill/>
          <a:scene3d>
            <a:camera prst="perspectiveAbove"/>
            <a:lightRig rig="threePt" dir="t"/>
          </a:scene3d>
        </p:spPr>
        <p:txBody>
          <a:bodyPr wrap="square" lIns="91440" tIns="45720" rIns="91440" bIns="45720">
            <a:spAutoFit/>
            <a:scene3d>
              <a:camera prst="perspectiveAbove"/>
              <a:lightRig rig="glow" dir="tl">
                <a:rot lat="0" lon="0" rev="5400000"/>
              </a:lightRig>
            </a:scene3d>
            <a:sp3d extrusionH="57150" contourW="12700">
              <a:bevelT w="25400" h="25400" prst="artDeco"/>
              <a:contourClr>
                <a:schemeClr val="accent6">
                  <a:shade val="73000"/>
                </a:schemeClr>
              </a:contourClr>
            </a:sp3d>
          </a:bodyPr>
          <a:lstStyle/>
          <a:p>
            <a:pPr algn="ctr"/>
            <a:r>
              <a:rPr lang="fi-FI" sz="6600" b="1" dirty="0">
                <a:ln w="11430"/>
                <a:solidFill>
                  <a:srgbClr val="FFFF00"/>
                </a:solidFill>
                <a:effectLst>
                  <a:glow rad="228600">
                    <a:schemeClr val="accent2">
                      <a:satMod val="175000"/>
                      <a:alpha val="40000"/>
                    </a:schemeClr>
                  </a:glow>
                  <a:outerShdw blurRad="80000" dist="40000" dir="5040000" algn="tl">
                    <a:srgbClr val="000000">
                      <a:alpha val="30000"/>
                    </a:srgbClr>
                  </a:outerShdw>
                </a:effectLst>
                <a:latin typeface="Berlin Sans FB Demi" panose="020E0802020502020306" pitchFamily="34" charset="0"/>
              </a:rPr>
              <a:t>“Semangat Kejiranan dan Perpaduan”</a:t>
            </a:r>
            <a:endParaRPr lang="fi-FI" sz="6600" b="1" dirty="0">
              <a:ln w="11430"/>
              <a:solidFill>
                <a:srgbClr val="EFF8BA"/>
              </a:solidFill>
              <a:effectLst>
                <a:glow rad="228600">
                  <a:schemeClr val="accent2">
                    <a:satMod val="175000"/>
                    <a:alpha val="40000"/>
                  </a:schemeClr>
                </a:glow>
                <a:outerShdw blurRad="80000" dist="40000" dir="5040000" algn="tl">
                  <a:srgbClr val="000000">
                    <a:alpha val="30000"/>
                  </a:srgbClr>
                </a:outerShdw>
              </a:effectLst>
              <a:latin typeface="Berlin Sans FB Demi" panose="020E0802020502020306" pitchFamily="34" charset="0"/>
            </a:endParaRPr>
          </a:p>
        </p:txBody>
      </p:sp>
    </p:spTree>
    <p:extLst>
      <p:ext uri="{BB962C8B-B14F-4D97-AF65-F5344CB8AC3E}">
        <p14:creationId xmlns:p14="http://schemas.microsoft.com/office/powerpoint/2010/main" val="59508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1500"/>
                                  </p:stCondLst>
                                  <p:childTnLst>
                                    <p:animClr clrSpc="rgb" dir="cw">
                                      <p:cBhvr override="childStyle">
                                        <p:cTn id="6" dur="2000" fill="hold"/>
                                        <p:tgtEl>
                                          <p:spTgt spid="6"/>
                                        </p:tgtEl>
                                        <p:attrNameLst>
                                          <p:attrName>style.color</p:attrName>
                                        </p:attrNameLst>
                                      </p:cBhvr>
                                      <p:to>
                                        <a:srgbClr val="00B050"/>
                                      </p:to>
                                    </p:animClr>
                                  </p:childTnLst>
                                </p:cTn>
                              </p:par>
                              <p:par>
                                <p:cTn id="7" presetID="16" presetClass="emph" presetSubtype="0" fill="hold" nodeType="withEffect">
                                  <p:stCondLst>
                                    <p:cond delay="1500"/>
                                  </p:stCondLst>
                                  <p:iterate type="lt">
                                    <p:tmPct val="4000"/>
                                  </p:iterate>
                                  <p:childTnLst>
                                    <p:set>
                                      <p:cBhvr override="childStyle">
                                        <p:cTn id="8" dur="500" fill="hold"/>
                                        <p:tgtEl>
                                          <p:spTgt spid="6">
                                            <p:txEl>
                                              <p:pRg st="0" end="0"/>
                                            </p:txEl>
                                          </p:spTgt>
                                        </p:tgtEl>
                                        <p:attrNameLst>
                                          <p:attrName>style.color</p:attrName>
                                        </p:attrNameLst>
                                      </p:cBhvr>
                                      <p:to>
                                        <p:clrVal>
                                          <a:srgbClr val="FFFFFF"/>
                                        </p:clrVal>
                                      </p:to>
                                    </p:set>
                                    <p:set>
                                      <p:cBhvr>
                                        <p:cTn id="9" dur="500" fill="hold"/>
                                        <p:tgtEl>
                                          <p:spTgt spid="6">
                                            <p:txEl>
                                              <p:pRg st="0" end="0"/>
                                            </p:txEl>
                                          </p:spTgt>
                                        </p:tgtEl>
                                        <p:attrNameLst>
                                          <p:attrName>fillcolor</p:attrName>
                                        </p:attrNameLst>
                                      </p:cBhvr>
                                      <p:to>
                                        <p:clrVal>
                                          <a:srgbClr val="FFFFFF"/>
                                        </p:clrVal>
                                      </p:to>
                                    </p:set>
                                    <p:set>
                                      <p:cBhvr>
                                        <p:cTn id="10"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2" name="Bent Arrow 1"/>
          <p:cNvSpPr/>
          <p:nvPr/>
        </p:nvSpPr>
        <p:spPr>
          <a:xfrm rot="5400000">
            <a:off x="5372100" y="419100"/>
            <a:ext cx="914400" cy="11430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914400" y="1447800"/>
            <a:ext cx="7696200" cy="914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Bergantung </a:t>
            </a:r>
            <a:r>
              <a:rPr lang="sv-SE" sz="2400" b="1" dirty="0">
                <a:ln w="1905"/>
                <a:solidFill>
                  <a:srgbClr val="002060"/>
                </a:solidFill>
                <a:effectLst>
                  <a:innerShdw blurRad="69850" dist="43180" dir="5400000">
                    <a:srgbClr val="000000">
                      <a:alpha val="65000"/>
                    </a:srgbClr>
                  </a:innerShdw>
                </a:effectLst>
              </a:rPr>
              <a:t>kepada sejauh mana kemantapan dan keutuhan hubungan setiap lapisan </a:t>
            </a:r>
            <a:r>
              <a:rPr lang="sv-SE" sz="2400" b="1" dirty="0" smtClean="0">
                <a:ln w="1905"/>
                <a:solidFill>
                  <a:srgbClr val="002060"/>
                </a:solidFill>
                <a:effectLst>
                  <a:innerShdw blurRad="69850" dist="43180" dir="5400000">
                    <a:srgbClr val="000000">
                      <a:alpha val="65000"/>
                    </a:srgbClr>
                  </a:innerShdw>
                </a:effectLst>
              </a:rPr>
              <a:t>masyarakatnya</a:t>
            </a:r>
            <a:endParaRPr lang="en-US" sz="24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457200" y="228600"/>
            <a:ext cx="5257800" cy="1028701"/>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Kemakmuran</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sesebuah</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negara</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sp>
        <p:nvSpPr>
          <p:cNvPr id="7" name="Down Arrow 6"/>
          <p:cNvSpPr/>
          <p:nvPr/>
        </p:nvSpPr>
        <p:spPr>
          <a:xfrm>
            <a:off x="4419600" y="4686299"/>
            <a:ext cx="914400" cy="5195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ounded Rectangle 7"/>
          <p:cNvSpPr/>
          <p:nvPr/>
        </p:nvSpPr>
        <p:spPr>
          <a:xfrm>
            <a:off x="381000" y="5198919"/>
            <a:ext cx="8382000" cy="1430481"/>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C00000"/>
                </a:solidFill>
                <a:effectLst>
                  <a:innerShdw blurRad="69850" dist="43180" dir="5400000">
                    <a:srgbClr val="000000">
                      <a:alpha val="65000"/>
                    </a:srgbClr>
                  </a:innerShdw>
                </a:effectLst>
              </a:rPr>
              <a:t>Tidak </a:t>
            </a:r>
            <a:r>
              <a:rPr lang="sv-SE" sz="2600" b="1" dirty="0">
                <a:ln w="1905"/>
                <a:solidFill>
                  <a:srgbClr val="C00000"/>
                </a:solidFill>
                <a:effectLst>
                  <a:innerShdw blurRad="69850" dist="43180" dir="5400000">
                    <a:srgbClr val="000000">
                      <a:alpha val="65000"/>
                    </a:srgbClr>
                  </a:innerShdw>
                </a:effectLst>
              </a:rPr>
              <a:t>hanya terhad kepada sesama masyarakat Islam sahaja, malahan melepasi batasan agama, bangsa, keturunan, warna kulit, bahasa dan sebagainya</a:t>
            </a:r>
            <a:endParaRPr lang="en-US" sz="2600" b="1" dirty="0">
              <a:ln w="1905"/>
              <a:solidFill>
                <a:srgbClr val="C00000"/>
              </a:solidFill>
              <a:effectLst>
                <a:innerShdw blurRad="69850" dist="43180" dir="5400000">
                  <a:srgbClr val="000000">
                    <a:alpha val="65000"/>
                  </a:srgbClr>
                </a:innerShdw>
              </a:effectLst>
            </a:endParaRPr>
          </a:p>
        </p:txBody>
      </p:sp>
      <p:sp>
        <p:nvSpPr>
          <p:cNvPr id="9" name="Bent Arrow 8"/>
          <p:cNvSpPr/>
          <p:nvPr/>
        </p:nvSpPr>
        <p:spPr>
          <a:xfrm rot="5400000">
            <a:off x="6286500" y="2749629"/>
            <a:ext cx="914400" cy="11430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2057400" y="3771899"/>
            <a:ext cx="5943600" cy="914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Betapa </a:t>
            </a:r>
            <a:r>
              <a:rPr lang="sv-SE" sz="2400" b="1" dirty="0">
                <a:ln w="1905"/>
                <a:solidFill>
                  <a:srgbClr val="002060"/>
                </a:solidFill>
                <a:effectLst>
                  <a:innerShdw blurRad="69850" dist="43180" dir="5400000">
                    <a:srgbClr val="000000">
                      <a:alpha val="65000"/>
                    </a:srgbClr>
                  </a:innerShdw>
                </a:effectLst>
              </a:rPr>
              <a:t>pentingnya menjalinkan hubungan erat di kalangan masyarakatnya</a:t>
            </a:r>
            <a:endParaRPr lang="en-US" sz="2400" b="1" dirty="0">
              <a:ln w="1905"/>
              <a:solidFill>
                <a:srgbClr val="002060"/>
              </a:solidFill>
              <a:effectLst>
                <a:innerShdw blurRad="69850" dist="43180" dir="5400000">
                  <a:srgbClr val="000000">
                    <a:alpha val="65000"/>
                  </a:srgbClr>
                </a:innerShdw>
              </a:effectLst>
            </a:endParaRPr>
          </a:p>
        </p:txBody>
      </p:sp>
      <p:sp>
        <p:nvSpPr>
          <p:cNvPr id="11" name="Cloud 10"/>
          <p:cNvSpPr/>
          <p:nvPr/>
        </p:nvSpPr>
        <p:spPr>
          <a:xfrm>
            <a:off x="571500" y="2552699"/>
            <a:ext cx="5829300" cy="1028701"/>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smtClean="0">
                <a:ln w="10541" cmpd="sng">
                  <a:solidFill>
                    <a:schemeClr val="accent1">
                      <a:shade val="88000"/>
                      <a:satMod val="110000"/>
                    </a:schemeClr>
                  </a:solidFill>
                  <a:prstDash val="solid"/>
                </a:ln>
                <a:solidFill>
                  <a:srgbClr val="00B050"/>
                </a:solidFill>
              </a:rPr>
              <a:t>Seruan</a:t>
            </a:r>
            <a:r>
              <a:rPr lang="en-US" sz="3200" b="1" dirty="0" smtClean="0">
                <a:ln w="10541" cmpd="sng">
                  <a:solidFill>
                    <a:schemeClr val="accent1">
                      <a:shade val="88000"/>
                      <a:satMod val="110000"/>
                    </a:schemeClr>
                  </a:solidFill>
                  <a:prstDash val="solid"/>
                </a:ln>
                <a:solidFill>
                  <a:srgbClr val="00B050"/>
                </a:solidFill>
              </a:rPr>
              <a:t> agama Islam</a:t>
            </a:r>
            <a:endParaRPr lang="en-US" sz="3200" b="1" dirty="0">
              <a:ln w="10541" cmpd="sng">
                <a:solidFill>
                  <a:schemeClr val="accent1">
                    <a:shade val="88000"/>
                    <a:satMod val="110000"/>
                  </a:schemeClr>
                </a:solidFill>
                <a:prstDash val="solid"/>
              </a:ln>
              <a:solidFill>
                <a:srgbClr val="00B050"/>
              </a:solidFill>
            </a:endParaRPr>
          </a:p>
        </p:txBody>
      </p:sp>
    </p:spTree>
    <p:extLst>
      <p:ext uri="{BB962C8B-B14F-4D97-AF65-F5344CB8AC3E}">
        <p14:creationId xmlns:p14="http://schemas.microsoft.com/office/powerpoint/2010/main" val="3351688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059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1000"/>
          </a:stretch>
        </a:blipFill>
        <a:effectLst/>
      </p:bgPr>
    </p:bg>
    <p:spTree>
      <p:nvGrpSpPr>
        <p:cNvPr id="1" name=""/>
        <p:cNvGrpSpPr/>
        <p:nvPr/>
      </p:nvGrpSpPr>
      <p:grpSpPr>
        <a:xfrm>
          <a:off x="0" y="0"/>
          <a:ext cx="0" cy="0"/>
          <a:chOff x="0" y="0"/>
          <a:chExt cx="0" cy="0"/>
        </a:xfrm>
      </p:grpSpPr>
      <p:sp>
        <p:nvSpPr>
          <p:cNvPr id="2" name="Bent Arrow 1"/>
          <p:cNvSpPr/>
          <p:nvPr/>
        </p:nvSpPr>
        <p:spPr>
          <a:xfrm rot="5400000">
            <a:off x="5372100" y="419100"/>
            <a:ext cx="914400" cy="114300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 name="Rounded Rectangle 3"/>
          <p:cNvSpPr/>
          <p:nvPr/>
        </p:nvSpPr>
        <p:spPr>
          <a:xfrm>
            <a:off x="914400" y="1447800"/>
            <a:ext cx="7696200" cy="6858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smtClean="0">
                <a:ln w="1905"/>
                <a:solidFill>
                  <a:srgbClr val="002060"/>
                </a:solidFill>
                <a:effectLst>
                  <a:innerShdw blurRad="69850" dist="43180" dir="5400000">
                    <a:srgbClr val="000000">
                      <a:alpha val="65000"/>
                    </a:srgbClr>
                  </a:innerShdw>
                </a:effectLst>
              </a:rPr>
              <a:t>Menitikberatkan </a:t>
            </a:r>
            <a:r>
              <a:rPr lang="sv-SE" sz="2600" b="1" dirty="0">
                <a:ln w="1905"/>
                <a:solidFill>
                  <a:srgbClr val="002060"/>
                </a:solidFill>
                <a:effectLst>
                  <a:innerShdw blurRad="69850" dist="43180" dir="5400000">
                    <a:srgbClr val="000000">
                      <a:alpha val="65000"/>
                    </a:srgbClr>
                  </a:innerShdw>
                </a:effectLst>
              </a:rPr>
              <a:t>hubungan kejiranan dan perpaduan</a:t>
            </a:r>
            <a:endParaRPr lang="en-US" sz="2600" b="1" dirty="0">
              <a:ln w="1905"/>
              <a:solidFill>
                <a:srgbClr val="002060"/>
              </a:solidFill>
              <a:effectLst>
                <a:innerShdw blurRad="69850" dist="43180" dir="5400000">
                  <a:srgbClr val="000000">
                    <a:alpha val="65000"/>
                  </a:srgbClr>
                </a:innerShdw>
              </a:effectLst>
            </a:endParaRPr>
          </a:p>
        </p:txBody>
      </p:sp>
      <p:sp>
        <p:nvSpPr>
          <p:cNvPr id="5" name="Cloud 4"/>
          <p:cNvSpPr/>
          <p:nvPr/>
        </p:nvSpPr>
        <p:spPr>
          <a:xfrm>
            <a:off x="457200" y="228601"/>
            <a:ext cx="5105400" cy="762000"/>
          </a:xfrm>
          <a:prstGeom prst="cloud">
            <a:avLst/>
          </a:prstGeom>
          <a:solidFill>
            <a:schemeClr val="bg1">
              <a:alpha val="88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Cara </a:t>
            </a:r>
            <a:r>
              <a:rPr lang="en-US" sz="32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hidup</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Islam</a:t>
            </a:r>
          </a:p>
        </p:txBody>
      </p:sp>
      <p:sp>
        <p:nvSpPr>
          <p:cNvPr id="7" name="Down Arrow 6"/>
          <p:cNvSpPr/>
          <p:nvPr/>
        </p:nvSpPr>
        <p:spPr>
          <a:xfrm>
            <a:off x="4419600" y="4686299"/>
            <a:ext cx="914400" cy="51954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ounded Rectangle 7"/>
          <p:cNvSpPr/>
          <p:nvPr/>
        </p:nvSpPr>
        <p:spPr>
          <a:xfrm>
            <a:off x="685800" y="5275119"/>
            <a:ext cx="7924800" cy="1049481"/>
          </a:xfrm>
          <a:prstGeom prst="roundRect">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600" b="1" dirty="0">
                <a:ln w="1905"/>
                <a:solidFill>
                  <a:srgbClr val="C00000"/>
                </a:solidFill>
                <a:effectLst>
                  <a:innerShdw blurRad="69850" dist="43180" dir="5400000">
                    <a:srgbClr val="000000">
                      <a:alpha val="65000"/>
                    </a:srgbClr>
                  </a:innerShdw>
                </a:effectLst>
              </a:rPr>
              <a:t>Hubungan baik ini dapat menjana satu kehidupan setempat yang aman dan harmoni</a:t>
            </a:r>
            <a:endParaRPr lang="en-US" sz="2600" b="1" dirty="0">
              <a:ln w="1905"/>
              <a:solidFill>
                <a:srgbClr val="C00000"/>
              </a:solidFill>
              <a:effectLst>
                <a:innerShdw blurRad="69850" dist="43180" dir="5400000">
                  <a:srgbClr val="000000">
                    <a:alpha val="65000"/>
                  </a:srgbClr>
                </a:innerShdw>
              </a:effectLst>
            </a:endParaRPr>
          </a:p>
        </p:txBody>
      </p:sp>
      <p:sp>
        <p:nvSpPr>
          <p:cNvPr id="9" name="Bent Arrow 8"/>
          <p:cNvSpPr/>
          <p:nvPr/>
        </p:nvSpPr>
        <p:spPr>
          <a:xfrm rot="5400000">
            <a:off x="6362700" y="2705100"/>
            <a:ext cx="914400" cy="114300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2057400" y="3771899"/>
            <a:ext cx="5943600" cy="914400"/>
          </a:xfrm>
          <a:prstGeom prst="roundRect">
            <a:avLst/>
          </a:prstGeom>
          <a:solidFill>
            <a:schemeClr val="accent6">
              <a:lumMod val="20000"/>
              <a:lumOff val="80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dirty="0" smtClean="0">
                <a:ln w="1905"/>
                <a:solidFill>
                  <a:srgbClr val="002060"/>
                </a:solidFill>
                <a:effectLst>
                  <a:innerShdw blurRad="69850" dist="43180" dir="5400000">
                    <a:srgbClr val="000000">
                      <a:alpha val="65000"/>
                    </a:srgbClr>
                  </a:innerShdw>
                </a:effectLst>
              </a:rPr>
              <a:t>Umat </a:t>
            </a:r>
            <a:r>
              <a:rPr lang="sv-SE" sz="2400" b="1" dirty="0">
                <a:ln w="1905"/>
                <a:solidFill>
                  <a:srgbClr val="002060"/>
                </a:solidFill>
                <a:effectLst>
                  <a:innerShdw blurRad="69850" dist="43180" dir="5400000">
                    <a:srgbClr val="000000">
                      <a:alpha val="65000"/>
                    </a:srgbClr>
                  </a:innerShdw>
                </a:effectLst>
              </a:rPr>
              <a:t>Islam berkewajipan mengekalkan hubungan baik dan mesra sesama mereka</a:t>
            </a:r>
            <a:endParaRPr lang="en-US" sz="2400" b="1" dirty="0">
              <a:ln w="1905"/>
              <a:solidFill>
                <a:srgbClr val="002060"/>
              </a:solidFill>
              <a:effectLst>
                <a:innerShdw blurRad="69850" dist="43180" dir="5400000">
                  <a:srgbClr val="000000">
                    <a:alpha val="65000"/>
                  </a:srgbClr>
                </a:innerShdw>
              </a:effectLst>
            </a:endParaRPr>
          </a:p>
        </p:txBody>
      </p:sp>
      <p:sp>
        <p:nvSpPr>
          <p:cNvPr id="11" name="Cloud 10"/>
          <p:cNvSpPr/>
          <p:nvPr/>
        </p:nvSpPr>
        <p:spPr>
          <a:xfrm>
            <a:off x="609600" y="2552700"/>
            <a:ext cx="6057900" cy="76843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smtClean="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Dalam</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konteks</a:t>
            </a:r>
            <a:r>
              <a:rPr lang="en-US" sz="2800" b="1" dirty="0">
                <a:ln w="10541" cmpd="sng">
                  <a:solidFill>
                    <a:schemeClr val="accent1">
                      <a:shade val="88000"/>
                      <a:satMod val="110000"/>
                    </a:schemeClr>
                  </a:solidFill>
                  <a:prstDash val="solid"/>
                </a:ln>
                <a:solidFill>
                  <a:srgbClr val="00B050"/>
                </a:solidFill>
              </a:rPr>
              <a:t> </a:t>
            </a:r>
            <a:r>
              <a:rPr lang="en-US" sz="2800" b="1" dirty="0" err="1">
                <a:ln w="10541" cmpd="sng">
                  <a:solidFill>
                    <a:schemeClr val="accent1">
                      <a:shade val="88000"/>
                      <a:satMod val="110000"/>
                    </a:schemeClr>
                  </a:solidFill>
                  <a:prstDash val="solid"/>
                </a:ln>
                <a:solidFill>
                  <a:srgbClr val="00B050"/>
                </a:solidFill>
              </a:rPr>
              <a:t>kejiranan</a:t>
            </a:r>
            <a:endParaRPr lang="en-US" sz="2800" b="1" dirty="0">
              <a:ln w="10541" cmpd="sng">
                <a:solidFill>
                  <a:schemeClr val="accent1">
                    <a:shade val="88000"/>
                    <a:satMod val="110000"/>
                  </a:schemeClr>
                </a:solidFill>
                <a:prstDash val="solid"/>
              </a:ln>
              <a:solidFill>
                <a:srgbClr val="00B050"/>
              </a:solidFill>
            </a:endParaRPr>
          </a:p>
        </p:txBody>
      </p:sp>
    </p:spTree>
    <p:extLst>
      <p:ext uri="{BB962C8B-B14F-4D97-AF65-F5344CB8AC3E}">
        <p14:creationId xmlns:p14="http://schemas.microsoft.com/office/powerpoint/2010/main" val="4012698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12409941</TotalTime>
  <Words>1198</Words>
  <Application>Microsoft Office PowerPoint</Application>
  <PresentationFormat>On-screen Show (4:3)</PresentationFormat>
  <Paragraphs>144</Paragraphs>
  <Slides>35</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35</vt:i4>
      </vt:variant>
    </vt:vector>
  </HeadingPairs>
  <TitlesOfParts>
    <vt:vector size="54" baseType="lpstr">
      <vt:lpstr>Arial Unicode MS</vt:lpstr>
      <vt:lpstr>ACAJawi - Biasa</vt:lpstr>
      <vt:lpstr>Agency FB</vt:lpstr>
      <vt:lpstr>Aharoni</vt:lpstr>
      <vt:lpstr>AR BERKLEY</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660</cp:revision>
  <dcterms:created xsi:type="dcterms:W3CDTF">2017-12-24T04:47:57Z</dcterms:created>
  <dcterms:modified xsi:type="dcterms:W3CDTF">2022-09-07T00:22:03Z</dcterms:modified>
</cp:coreProperties>
</file>